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56" r:id="rId5"/>
    <p:sldId id="257" r:id="rId6"/>
    <p:sldId id="260" r:id="rId7"/>
    <p:sldId id="261" r:id="rId8"/>
    <p:sldId id="310" r:id="rId9"/>
    <p:sldId id="262" r:id="rId10"/>
    <p:sldId id="263" r:id="rId11"/>
    <p:sldId id="258" r:id="rId12"/>
    <p:sldId id="264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7" r:id="rId43"/>
    <p:sldId id="268" r:id="rId44"/>
    <p:sldId id="269" r:id="rId45"/>
    <p:sldId id="270" r:id="rId46"/>
    <p:sldId id="308" r:id="rId47"/>
    <p:sldId id="273" r:id="rId48"/>
    <p:sldId id="274" r:id="rId49"/>
    <p:sldId id="309" r:id="rId50"/>
    <p:sldId id="275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11097-1FB9-49D1-B005-365B6748C0A8}" v="1484" dt="2023-08-26T13:55:54.771"/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33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144" y="1713116"/>
            <a:ext cx="6077696" cy="195816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0E659B"/>
                </a:solidFill>
                <a:latin typeface="IBM Plex Mono Text"/>
              </a:rPr>
              <a:t>Wining Space Race with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307629"/>
            <a:ext cx="5181600" cy="1869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IBM Plex Mono Text"/>
              </a:rPr>
              <a:t>Sina Khodadadi</a:t>
            </a:r>
          </a:p>
          <a:p>
            <a:pPr marL="0" indent="0" algn="ctr">
              <a:buNone/>
            </a:pPr>
            <a:r>
              <a:rPr lang="en-US" dirty="0">
                <a:latin typeface="IBM Plex Mono Text"/>
                <a:cs typeface="Arial"/>
              </a:rPr>
              <a:t>26 August 2023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DATA Wrangling</a:t>
            </a:r>
            <a:endParaRPr lang="en-US" dirty="0"/>
          </a:p>
        </p:txBody>
      </p:sp>
      <p:pic>
        <p:nvPicPr>
          <p:cNvPr id="11" name="Picture 10" descr="A screenshot of a diagram&#10;&#10;Description automatically generated">
            <a:extLst>
              <a:ext uri="{FF2B5EF4-FFF2-40B4-BE49-F238E27FC236}">
                <a16:creationId xmlns:a16="http://schemas.microsoft.com/office/drawing/2014/main" id="{E0D6054E-4730-19AF-EC87-57C793B3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25" y="1807282"/>
            <a:ext cx="9514935" cy="3056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5E729A-498F-30C2-0393-8DA2B01002DA}"/>
              </a:ext>
            </a:extLst>
          </p:cNvPr>
          <p:cNvSpPr txBox="1"/>
          <p:nvPr/>
        </p:nvSpPr>
        <p:spPr>
          <a:xfrm>
            <a:off x="1144439" y="5098211"/>
            <a:ext cx="100325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https://github.com/sinasorme/IBM-Data-Science-Capstone/blob/Module1/IBM-DS0321EN-SkillsNetwork_labs_module_1_L3_labs-jupyter-spacex-data_wrangling_jupyterlite.jupyterlite.ipynb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4922"/>
          </a:xfrm>
        </p:spPr>
        <p:txBody>
          <a:bodyPr/>
          <a:lstStyle/>
          <a:p>
            <a:r>
              <a:rPr lang="en-US" sz="2000" dirty="0">
                <a:latin typeface="IBM Plex Mono SemiBold"/>
              </a:rPr>
              <a:t>EDA with Data Visualization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981E5-B700-C3F3-F51D-6CBD0EFEBB7F}"/>
              </a:ext>
            </a:extLst>
          </p:cNvPr>
          <p:cNvSpPr txBox="1"/>
          <p:nvPr/>
        </p:nvSpPr>
        <p:spPr>
          <a:xfrm>
            <a:off x="842514" y="1489495"/>
            <a:ext cx="960119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1400" b="1" dirty="0">
                <a:latin typeface="Abadi"/>
              </a:rPr>
              <a:t>For machine learning models we should get insight into the relationship between parameters. Therefore, various type of plots such as: Scatter plots, line charts, and bar plots are used to show the relation between different parameters.</a:t>
            </a:r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A21B38-BDD4-9CB8-CDF4-F2E74673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2346986"/>
            <a:ext cx="4310332" cy="3616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D6242-744E-4B42-89F0-AEBEC5F5CDBC}"/>
              </a:ext>
            </a:extLst>
          </p:cNvPr>
          <p:cNvSpPr txBox="1"/>
          <p:nvPr/>
        </p:nvSpPr>
        <p:spPr>
          <a:xfrm>
            <a:off x="5083835" y="4163683"/>
            <a:ext cx="6337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https://github.com/sinasorme/IBM-Data-Science-Capstone/blob/Module2/IBM-DS0321EN-SkillsNetwork_labs_module_2_jupyter-labs-eda-dataviz.ipynb.jupyterlite.ipynb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3269-111C-4DBA-929D-4F4F5AA4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73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EDA with SQL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44586-74B9-D1F1-9C5F-37490F1FD3A2}"/>
              </a:ext>
            </a:extLst>
          </p:cNvPr>
          <p:cNvSpPr txBox="1"/>
          <p:nvPr/>
        </p:nvSpPr>
        <p:spPr>
          <a:xfrm>
            <a:off x="770627" y="1575759"/>
            <a:ext cx="1090953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 dirty="0">
                <a:latin typeface="-apple-system"/>
              </a:rPr>
              <a:t>Displayed the names of the unique launch sites in the space mission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Displayed 5 records where launch sites begin with the string 'CCA'</a:t>
            </a:r>
            <a:endParaRPr lang="en-US" dirty="0"/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Displayed the total payload mass carried by boosters launched by NASA (CRS)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Displayed average payload mass carried by booster version F9 v1.1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Listed the date when the first successful landing outcome in ground pad was achieved.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Listed the names of the boosters which have success in drone ship and have payload mass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greater than 4000 but less than 6000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Listed the total number of successful and failure mission outcomes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Listed the names of the </a:t>
            </a:r>
            <a:r>
              <a:rPr lang="en-US" b="1" dirty="0" err="1">
                <a:latin typeface="-apple-system"/>
              </a:rPr>
              <a:t>booster_versions</a:t>
            </a:r>
            <a:r>
              <a:rPr lang="en-US" b="1" dirty="0">
                <a:latin typeface="-apple-system"/>
              </a:rPr>
              <a:t> which have carried the maximum payload mass. Use a subquery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Listed the records which will display the month names, failure </a:t>
            </a:r>
            <a:r>
              <a:rPr lang="en-US" b="1" dirty="0" err="1">
                <a:latin typeface="-apple-system"/>
              </a:rPr>
              <a:t>landing_outcomes</a:t>
            </a:r>
            <a:r>
              <a:rPr lang="en-US" b="1" dirty="0">
                <a:latin typeface="-apple-system"/>
              </a:rPr>
              <a:t> in drone ship ,booster versions, </a:t>
            </a:r>
            <a:r>
              <a:rPr lang="en-US" b="1" dirty="0" err="1">
                <a:latin typeface="-apple-system"/>
              </a:rPr>
              <a:t>launch_site</a:t>
            </a:r>
            <a:r>
              <a:rPr lang="en-US" b="1" dirty="0">
                <a:latin typeface="-apple-system"/>
              </a:rPr>
              <a:t> for the months in year 2015.</a:t>
            </a:r>
            <a:endParaRPr lang="en-US" dirty="0">
              <a:latin typeface="IBM Plex Sans Text"/>
            </a:endParaRPr>
          </a:p>
          <a:p>
            <a:pPr algn="just">
              <a:buChar char="•"/>
            </a:pPr>
            <a:r>
              <a:rPr lang="en-US" b="1" dirty="0">
                <a:latin typeface="-apple-system"/>
              </a:rPr>
              <a:t>Ranked the count of successful </a:t>
            </a:r>
            <a:r>
              <a:rPr lang="en-US" b="1" dirty="0" err="1">
                <a:latin typeface="-apple-system"/>
              </a:rPr>
              <a:t>landing_outcomes</a:t>
            </a:r>
            <a:r>
              <a:rPr lang="en-US" b="1" dirty="0">
                <a:latin typeface="-apple-system"/>
              </a:rPr>
              <a:t> between the date 04-06-2010 and 20-03-2017 in descending order.</a:t>
            </a:r>
            <a:endParaRPr lang="en-US">
              <a:latin typeface="IBM Plex Sans Tex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4185B-D621-1A24-2252-CB4CDCE06CAE}"/>
              </a:ext>
            </a:extLst>
          </p:cNvPr>
          <p:cNvSpPr txBox="1"/>
          <p:nvPr/>
        </p:nvSpPr>
        <p:spPr>
          <a:xfrm>
            <a:off x="1230703" y="5702060"/>
            <a:ext cx="997501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https://github.com/sinasorme/IBM-Data-Science-Capstone/blob/Module2/jupyter-labs-eda-sql-coursera_sqllite.ipynb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01345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0F0-E97D-52C7-7D41-6FB6B3FD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>
                <a:latin typeface="IBM Plex Mono SemiBold"/>
              </a:rPr>
              <a:t>Build an Interactive Map with Folium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C9EE-9588-00F9-B637-51F567F30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1974" y="1696229"/>
            <a:ext cx="9667335" cy="299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entury Gothic"/>
              </a:rPr>
              <a:t>With aim to finding an optimal location for building a launch site: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•Calculated the distances between a launch site to its proximities 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•Marked down a point on the closest coastline using Mouse Position and calculated the distance between the coastline point and the launch site</a:t>
            </a:r>
            <a:endParaRPr lang="en-US">
              <a:solidFill>
                <a:schemeClr val="tx1"/>
              </a:solidFill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•Drew a </a:t>
            </a:r>
            <a:r>
              <a:rPr lang="en-US" sz="2200" err="1">
                <a:solidFill>
                  <a:schemeClr val="tx1"/>
                </a:solidFill>
                <a:latin typeface="IBM Plex Mono Text"/>
              </a:rPr>
              <a:t>PolyLine</a:t>
            </a:r>
            <a:r>
              <a:rPr lang="en-US" sz="2200" dirty="0">
                <a:solidFill>
                  <a:schemeClr val="tx1"/>
                </a:solidFill>
                <a:latin typeface="IBM Plex Mono Text"/>
              </a:rPr>
              <a:t> between a launch site to the selected coastline point 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•Created a marker with distance to a closest city, railway, highway, etc. 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•Drew a line between the marker to the launch site </a:t>
            </a:r>
            <a:endParaRPr lang="en-US" dirty="0">
              <a:solidFill>
                <a:schemeClr val="tx1"/>
              </a:solidFill>
              <a:latin typeface="IBM Plex Mono Text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D4B17-32F3-A641-0BB7-B2A83BDE40B7}"/>
              </a:ext>
            </a:extLst>
          </p:cNvPr>
          <p:cNvSpPr txBox="1"/>
          <p:nvPr/>
        </p:nvSpPr>
        <p:spPr>
          <a:xfrm>
            <a:off x="1345721" y="4940060"/>
            <a:ext cx="100756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https://github.com/sinasorme/IBM-Data-Science-Capstone/blob/Module3/lab_jupyter_launch_site_location.jupyterlite.ipynb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62001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13BC-B452-DAFB-4FDB-9B51412A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Build a Dashboard with </a:t>
            </a:r>
            <a:r>
              <a:rPr lang="en-US" sz="2400" err="1">
                <a:latin typeface="IBM Plex Mono SemiBold"/>
              </a:rPr>
              <a:t>Plotly</a:t>
            </a:r>
            <a:r>
              <a:rPr lang="en-US" sz="2400" dirty="0">
                <a:latin typeface="IBM Plex Mono SemiBold"/>
              </a:rPr>
              <a:t> Dash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12FE9-39A1-393B-03D8-BEE6B20E8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823" y="1494946"/>
            <a:ext cx="10414958" cy="3646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292929"/>
                </a:solidFill>
                <a:latin typeface="IBM Plex Mono Text"/>
              </a:rPr>
              <a:t>Dashboard with a selectable pie chart and a scatter plot.</a:t>
            </a: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</a:t>
            </a:r>
            <a:r>
              <a:rPr lang="en-US" sz="2200" dirty="0">
                <a:solidFill>
                  <a:srgbClr val="2F5597"/>
                </a:solidFill>
                <a:latin typeface="IBM Plex Mono Text"/>
              </a:rPr>
              <a:t>Pie chart shows distribution of successful landings across all launch sites and can be selected to show individual launch site success rates.</a:t>
            </a: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</a:t>
            </a:r>
            <a:r>
              <a:rPr lang="en-US" sz="2200" dirty="0">
                <a:solidFill>
                  <a:srgbClr val="2F5597"/>
                </a:solidFill>
                <a:latin typeface="IBM Plex Mono Text"/>
              </a:rPr>
              <a:t>The pie chart is used to visualize launch site success rate.</a:t>
            </a:r>
            <a:endParaRPr lang="en-US" dirty="0">
              <a:latin typeface="IBM Plex Mono Text"/>
            </a:endParaRP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</a:t>
            </a:r>
            <a:r>
              <a:rPr lang="en-US" sz="2200" dirty="0">
                <a:solidFill>
                  <a:srgbClr val="385723"/>
                </a:solidFill>
                <a:latin typeface="IBM Plex Mono Text"/>
              </a:rPr>
              <a:t>Scatter plot takes two inputs: All sites or individual site and payload mass on a slider between 0  and 10000 kg.</a:t>
            </a: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•</a:t>
            </a:r>
            <a:r>
              <a:rPr lang="en-US" sz="2200" dirty="0">
                <a:solidFill>
                  <a:srgbClr val="385723"/>
                </a:solidFill>
                <a:latin typeface="IBM Plex Mono Text"/>
              </a:rPr>
              <a:t>The scatter plot can help us see how success varies across launch sites, payload mass, and booster version category.</a:t>
            </a:r>
            <a:endParaRPr lang="en-US" dirty="0">
              <a:latin typeface="IBM Plex Mono Tex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3556-5587-8D51-1E2A-794EBA7D7FA2}"/>
              </a:ext>
            </a:extLst>
          </p:cNvPr>
          <p:cNvSpPr txBox="1"/>
          <p:nvPr/>
        </p:nvSpPr>
        <p:spPr>
          <a:xfrm>
            <a:off x="1604514" y="5141343"/>
            <a:ext cx="82784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https://github.com/sinasorme/IBM-Data-Science-Capstone/blob/Module3/spacex_dash_app.py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226050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22A7-786B-12FD-F1E9-D1D7AD26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IBM Plex Mono SemiBold"/>
              </a:rPr>
              <a:t>Predictive Analysis (Classification)</a:t>
            </a:r>
          </a:p>
          <a:p>
            <a:endParaRPr lang="en-US" sz="2400" b="1" dirty="0"/>
          </a:p>
        </p:txBody>
      </p:sp>
      <p:pic>
        <p:nvPicPr>
          <p:cNvPr id="5" name="Picture 4" descr="A brown squares with white text&#10;&#10;Description automatically generated">
            <a:extLst>
              <a:ext uri="{FF2B5EF4-FFF2-40B4-BE49-F238E27FC236}">
                <a16:creationId xmlns:a16="http://schemas.microsoft.com/office/drawing/2014/main" id="{DD5605E3-47CF-966F-BBD0-76C6E815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37" y="1605275"/>
            <a:ext cx="7545236" cy="3201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551F0-3DB5-E648-34C7-9A3C125FC85B}"/>
              </a:ext>
            </a:extLst>
          </p:cNvPr>
          <p:cNvSpPr txBox="1"/>
          <p:nvPr/>
        </p:nvSpPr>
        <p:spPr>
          <a:xfrm>
            <a:off x="612477" y="4983192"/>
            <a:ext cx="106938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https://github.com/sinasorme/IBM-Data-Science-Capstone/blob/Module4/module_4_SpaceX_Machine_Learning_Prediction_Part_5.jupyterlite%20(1).ipynb</a:t>
            </a:r>
          </a:p>
        </p:txBody>
      </p:sp>
    </p:spTree>
    <p:extLst>
      <p:ext uri="{BB962C8B-B14F-4D97-AF65-F5344CB8AC3E}">
        <p14:creationId xmlns:p14="http://schemas.microsoft.com/office/powerpoint/2010/main" val="88700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33D3-36F2-450C-8D5C-69CE5854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02BE2-DA61-01C7-6221-3E5192B32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44241" cy="36756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IBM Plex Mono Text"/>
              </a:rPr>
              <a:t>The SVM, KNN, and Logistic Regression models are the best in terms of prediction accuracy for this dataset.</a:t>
            </a:r>
            <a:endParaRPr lang="en-US" dirty="0">
              <a:latin typeface="IBM Plex Mono Text"/>
            </a:endParaRPr>
          </a:p>
          <a:p>
            <a:r>
              <a:rPr lang="en-US" sz="1800" dirty="0">
                <a:solidFill>
                  <a:srgbClr val="292929"/>
                </a:solidFill>
                <a:latin typeface="IBM Plex Mono Text"/>
              </a:rPr>
              <a:t>Low weighted payloads perform better than the heavier payloads.</a:t>
            </a:r>
            <a:endParaRPr lang="en-US" dirty="0">
              <a:latin typeface="IBM Plex Mono Text"/>
            </a:endParaRPr>
          </a:p>
          <a:p>
            <a:r>
              <a:rPr lang="en-US" sz="1800" dirty="0">
                <a:solidFill>
                  <a:srgbClr val="292929"/>
                </a:solidFill>
                <a:latin typeface="IBM Plex Mono Text"/>
              </a:rPr>
              <a:t> The success rates for SpaceX launches is directly proportional time in years they will eventually perfect the launches.</a:t>
            </a:r>
            <a:endParaRPr lang="en-US" dirty="0">
              <a:latin typeface="IBM Plex Mono Text"/>
            </a:endParaRPr>
          </a:p>
          <a:p>
            <a:r>
              <a:rPr lang="en-US" sz="1800" dirty="0">
                <a:solidFill>
                  <a:srgbClr val="292929"/>
                </a:solidFill>
                <a:latin typeface="IBM Plex Mono Text"/>
              </a:rPr>
              <a:t>KSC LC 39A had the most successful launches from all the sites.</a:t>
            </a:r>
            <a:endParaRPr lang="en-US" dirty="0">
              <a:latin typeface="IBM Plex Mono Text"/>
            </a:endParaRPr>
          </a:p>
          <a:p>
            <a:r>
              <a:rPr lang="en-US" sz="1800" dirty="0">
                <a:solidFill>
                  <a:srgbClr val="292929"/>
                </a:solidFill>
                <a:latin typeface="IBM Plex Mono Text"/>
              </a:rPr>
              <a:t>Orbit GEO,HEO,SSO,ES L1 has the best Success Rate.</a:t>
            </a:r>
            <a:endParaRPr lang="en-US" dirty="0">
              <a:latin typeface="IBM Plex Mono Text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5C391-3E39-4AB7-BA2B-33FCD72D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13" y="1869470"/>
            <a:ext cx="4799162" cy="327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DA16B-7A7A-BDD5-4F55-84EC06433BDF}"/>
              </a:ext>
            </a:extLst>
          </p:cNvPr>
          <p:cNvSpPr txBox="1"/>
          <p:nvPr/>
        </p:nvSpPr>
        <p:spPr>
          <a:xfrm>
            <a:off x="957533" y="5500778"/>
            <a:ext cx="10780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https://github.com/sinasorme/IBM-Data-Science-Capstone/blob/Module4/module_4_SpaceX_Machine_Learning_Prediction_Part_5.jupyterlite%20(1).ipynb</a:t>
            </a:r>
          </a:p>
        </p:txBody>
      </p:sp>
    </p:spTree>
    <p:extLst>
      <p:ext uri="{BB962C8B-B14F-4D97-AF65-F5344CB8AC3E}">
        <p14:creationId xmlns:p14="http://schemas.microsoft.com/office/powerpoint/2010/main" val="344666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A3D87CF7-D39B-3BBA-6D75-A321D0583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4" y="2952"/>
            <a:ext cx="12183372" cy="68608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5CB3-4043-2AD7-FFE8-EE713EB26F1B}"/>
              </a:ext>
            </a:extLst>
          </p:cNvPr>
          <p:cNvSpPr txBox="1"/>
          <p:nvPr/>
        </p:nvSpPr>
        <p:spPr>
          <a:xfrm>
            <a:off x="197844" y="310051"/>
            <a:ext cx="391282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Section 2</a:t>
            </a:r>
            <a:endParaRPr lang="en-US" sz="200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Insights Drawn from EDA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0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Flight Number vs. Launch Site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3919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400">
                <a:latin typeface="Century Gothic"/>
                <a:cs typeface="Arial"/>
              </a:rPr>
              <a:t>Launches from the site of CCAFS SLC 40 are significantly higher than lunches from other sites</a:t>
            </a:r>
          </a:p>
        </p:txBody>
      </p:sp>
      <p:pic>
        <p:nvPicPr>
          <p:cNvPr id="7" name="Picture 6" descr="A graph showing flight number&#10;&#10;Description automatically generated">
            <a:extLst>
              <a:ext uri="{FF2B5EF4-FFF2-40B4-BE49-F238E27FC236}">
                <a16:creationId xmlns:a16="http://schemas.microsoft.com/office/drawing/2014/main" id="{786A39F2-0FB0-4488-86EB-6ED9F37E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" y="2715078"/>
            <a:ext cx="11240217" cy="2750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01549-46A3-17B8-03BA-AB592129A4D5}"/>
              </a:ext>
            </a:extLst>
          </p:cNvPr>
          <p:cNvSpPr txBox="1"/>
          <p:nvPr/>
        </p:nvSpPr>
        <p:spPr>
          <a:xfrm>
            <a:off x="698740" y="5543909"/>
            <a:ext cx="109382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232059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Payload vs. Launch Site</a:t>
            </a:r>
            <a:endParaRPr lang="en-US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40633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>
                <a:solidFill>
                  <a:srgbClr val="292929"/>
                </a:solidFill>
                <a:latin typeface="IBM Plex Sans Text"/>
                <a:cs typeface="Arial"/>
              </a:rPr>
              <a:t>The</a:t>
            </a:r>
            <a:r>
              <a:rPr lang="en-US" sz="2200" dirty="0">
                <a:solidFill>
                  <a:srgbClr val="292929"/>
                </a:solidFill>
                <a:ea typeface="+mn-lt"/>
                <a:cs typeface="+mn-lt"/>
              </a:rPr>
              <a:t> majority of Pay Loads with lower Mass have been launched from CCAFS SLC 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E3DF4-53EE-291E-9B07-51B11C81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7" y="2758469"/>
            <a:ext cx="9917500" cy="2635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F3A9F-90D1-3E99-F0D2-518DB06321E6}"/>
              </a:ext>
            </a:extLst>
          </p:cNvPr>
          <p:cNvSpPr txBox="1"/>
          <p:nvPr/>
        </p:nvSpPr>
        <p:spPr>
          <a:xfrm>
            <a:off x="1101306" y="5472023"/>
            <a:ext cx="10003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5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Success Rate vs. Orbit Type</a:t>
            </a:r>
            <a:endParaRPr lang="en-US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40633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92929"/>
                </a:solidFill>
                <a:ea typeface="+mn-lt"/>
                <a:cs typeface="+mn-lt"/>
              </a:rPr>
              <a:t>ESL1, GEO, HEO and SSO orbits had the highest success rate. </a:t>
            </a:r>
          </a:p>
          <a:p>
            <a:pPr>
              <a:buFont typeface="Arial"/>
              <a:buChar char="•"/>
            </a:pPr>
            <a:endParaRPr lang="en-US" sz="2200" dirty="0">
              <a:solidFill>
                <a:srgbClr val="292929"/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9F1AB-9847-2C10-89D9-79218D331F5B}"/>
              </a:ext>
            </a:extLst>
          </p:cNvPr>
          <p:cNvSpPr txBox="1"/>
          <p:nvPr/>
        </p:nvSpPr>
        <p:spPr>
          <a:xfrm rot="-10800000" flipV="1">
            <a:off x="1058175" y="5920901"/>
            <a:ext cx="9903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https://github.com/sinasorme/IBM-Data-Science-Capstone/blob/Module4/IBM-DS0321EN-SkillsNetwork_labs_module_2_jupyter-labs-eda-dataviz.ipynb.jupyterlite.ipynb​</a:t>
            </a:r>
            <a:endParaRPr lang="en-US"/>
          </a:p>
        </p:txBody>
      </p:sp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5FA9249-FA61-B257-33EF-43B0839D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6" y="2087271"/>
            <a:ext cx="10032519" cy="37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Flight Number vs. Orbit Type</a:t>
            </a:r>
            <a:endParaRPr lang="en-US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40633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92929"/>
                </a:solidFill>
                <a:ea typeface="+mn-lt"/>
                <a:cs typeface="+mn-lt"/>
              </a:rPr>
              <a:t>There is an increasing rate of VLEO launches in recent years.</a:t>
            </a:r>
          </a:p>
          <a:p>
            <a:pPr>
              <a:buFont typeface="Arial"/>
              <a:buChar char="•"/>
            </a:pPr>
            <a:endParaRPr lang="en-US" sz="2200" dirty="0">
              <a:solidFill>
                <a:srgbClr val="292929"/>
              </a:solidFill>
              <a:ea typeface="+mn-lt"/>
              <a:cs typeface="+mn-lt"/>
            </a:endParaRPr>
          </a:p>
        </p:txBody>
      </p:sp>
      <p:pic>
        <p:nvPicPr>
          <p:cNvPr id="6" name="Picture 5" descr="A graph showing flight number&#10;&#10;Description automatically generated">
            <a:extLst>
              <a:ext uri="{FF2B5EF4-FFF2-40B4-BE49-F238E27FC236}">
                <a16:creationId xmlns:a16="http://schemas.microsoft.com/office/drawing/2014/main" id="{221F1305-D04C-C119-DC8B-250317D2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4" y="2428779"/>
            <a:ext cx="10406332" cy="2776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442F9-3F40-C71A-F7E7-D1F41F864623}"/>
              </a:ext>
            </a:extLst>
          </p:cNvPr>
          <p:cNvSpPr txBox="1"/>
          <p:nvPr/>
        </p:nvSpPr>
        <p:spPr>
          <a:xfrm rot="-10800000" flipV="1">
            <a:off x="928779" y="5460826"/>
            <a:ext cx="9903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Payload vs. Orbit Type</a:t>
            </a:r>
            <a:endParaRPr lang="en-US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40633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rgbClr val="292929"/>
                </a:solidFill>
                <a:ea typeface="+mn-lt"/>
                <a:cs typeface="+mn-lt"/>
              </a:rPr>
              <a:t>At ISS most of payloads were around 2000</a:t>
            </a:r>
            <a:endParaRPr lang="en-US" dirty="0"/>
          </a:p>
          <a:p>
            <a:r>
              <a:rPr lang="en-US" sz="2100" dirty="0">
                <a:solidFill>
                  <a:srgbClr val="292929"/>
                </a:solidFill>
                <a:ea typeface="+mn-lt"/>
                <a:cs typeface="+mn-lt"/>
              </a:rPr>
              <a:t>At GTO most of payload were between 3000 and 7000</a:t>
            </a:r>
            <a:endParaRPr lang="en-US" dirty="0"/>
          </a:p>
          <a:p>
            <a:pPr>
              <a:buFont typeface="Arial"/>
            </a:pPr>
            <a:endParaRPr lang="en-US" sz="2200" dirty="0">
              <a:solidFill>
                <a:srgbClr val="29292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0C29-637F-1A06-F2DE-7C818231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6" y="2685099"/>
            <a:ext cx="10492595" cy="2637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92BA9-82EE-04DE-A1A1-A7BB05A67DB7}"/>
              </a:ext>
            </a:extLst>
          </p:cNvPr>
          <p:cNvSpPr txBox="1"/>
          <p:nvPr/>
        </p:nvSpPr>
        <p:spPr>
          <a:xfrm rot="-10800000" flipV="1">
            <a:off x="928779" y="5460826"/>
            <a:ext cx="9903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725-B57E-96A7-2A7E-2D134D98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IBM Plex Mono SemiBold"/>
              </a:rPr>
              <a:t>Launch Success Yearly Trend</a:t>
            </a:r>
            <a:endParaRPr lang="en-US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DEAB7-096E-E99A-B8B3-E6D610756728}"/>
              </a:ext>
            </a:extLst>
          </p:cNvPr>
          <p:cNvSpPr txBox="1"/>
          <p:nvPr/>
        </p:nvSpPr>
        <p:spPr>
          <a:xfrm>
            <a:off x="971910" y="1604513"/>
            <a:ext cx="1040633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•</a:t>
            </a:r>
            <a:r>
              <a:rPr lang="en-US" sz="2200" dirty="0">
                <a:solidFill>
                  <a:srgbClr val="292929"/>
                </a:solidFill>
                <a:ea typeface="+mn-lt"/>
                <a:cs typeface="+mn-lt"/>
              </a:rPr>
              <a:t>Success rate has increased incredibly in recent years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92BA9-82EE-04DE-A1A1-A7BB05A67DB7}"/>
              </a:ext>
            </a:extLst>
          </p:cNvPr>
          <p:cNvSpPr txBox="1"/>
          <p:nvPr/>
        </p:nvSpPr>
        <p:spPr>
          <a:xfrm rot="-10800000" flipV="1">
            <a:off x="928779" y="5460826"/>
            <a:ext cx="9903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659B"/>
                </a:solidFill>
              </a:rPr>
              <a:t>https://github.com/sinasorme/IBM-Data-Science-Capstone/blob/Module4/IBM-DS0321EN-SkillsNetwork_labs_module_2_jupyter-labs-eda-dataviz.ipynb.jupyterlite.ipynb​</a:t>
            </a:r>
            <a:endParaRPr lang="en-US"/>
          </a:p>
        </p:txBody>
      </p:sp>
      <p:pic>
        <p:nvPicPr>
          <p:cNvPr id="3" name="Picture 2" descr="A line graph with numbers and symbols&#10;&#10;Description automatically generated">
            <a:extLst>
              <a:ext uri="{FF2B5EF4-FFF2-40B4-BE49-F238E27FC236}">
                <a16:creationId xmlns:a16="http://schemas.microsoft.com/office/drawing/2014/main" id="{3AD32330-BF31-B8C0-C9E6-8A70722C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2189686"/>
            <a:ext cx="7286444" cy="30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1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All Launch Site Names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B458B8-2860-2D96-4770-98F5B69E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0" y="1706969"/>
            <a:ext cx="8062821" cy="3386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319929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318"/>
          </a:xfrm>
        </p:spPr>
        <p:txBody>
          <a:bodyPr/>
          <a:lstStyle/>
          <a:p>
            <a:r>
              <a:rPr lang="en-US" sz="2400" dirty="0">
                <a:latin typeface="IBM Plex Mono SemiBold"/>
              </a:rPr>
              <a:t>Launch Site Names Begin with 'CCA'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917720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73A78C-8A70-0858-F00B-81BDB439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769349"/>
            <a:ext cx="10866406" cy="51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7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Total Payload Mass</a:t>
            </a:r>
            <a:endParaRPr lang="en-US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06AF93-8588-52FD-FFD0-F7CF7C49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1707634"/>
            <a:ext cx="10593237" cy="32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1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Average Payload Mass by F9 v1.1</a:t>
            </a:r>
            <a:endParaRPr lang="en-US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4" name="Picture 3" descr="A white box with black text&#10;&#10;Description automatically generated">
            <a:extLst>
              <a:ext uri="{FF2B5EF4-FFF2-40B4-BE49-F238E27FC236}">
                <a16:creationId xmlns:a16="http://schemas.microsoft.com/office/drawing/2014/main" id="{58D707E4-B512-78CB-E0E3-B915E970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0" y="1976096"/>
            <a:ext cx="9615577" cy="27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First Successful Ground Landing Date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9D68CB-A287-AB55-4B5D-D2AE1A4B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6" y="2198046"/>
            <a:ext cx="9543689" cy="26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365125"/>
            <a:ext cx="11507637" cy="1339940"/>
          </a:xfrm>
        </p:spPr>
        <p:txBody>
          <a:bodyPr/>
          <a:lstStyle/>
          <a:p>
            <a:r>
              <a:rPr lang="en-US" sz="2000" dirty="0">
                <a:latin typeface="IBM Plex Mono SemiBold"/>
              </a:rPr>
              <a:t>Successful Drone Ship Landing with Payload between 4000 and 6000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E4805-7C54-18CA-82F9-D3126584B47E}"/>
              </a:ext>
            </a:extLst>
          </p:cNvPr>
          <p:cNvSpPr txBox="1"/>
          <p:nvPr/>
        </p:nvSpPr>
        <p:spPr>
          <a:xfrm>
            <a:off x="468702" y="1590136"/>
            <a:ext cx="112258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badi"/>
              </a:rPr>
              <a:t>%</a:t>
            </a:r>
            <a:r>
              <a:rPr lang="en-US" sz="1600" err="1">
                <a:solidFill>
                  <a:srgbClr val="7030A0"/>
                </a:solidFill>
                <a:latin typeface="Abadi"/>
              </a:rPr>
              <a:t>sql</a:t>
            </a:r>
            <a:r>
              <a:rPr lang="en-US" sz="1600" dirty="0">
                <a:solidFill>
                  <a:srgbClr val="7030A0"/>
                </a:solidFill>
                <a:latin typeface="Abadi"/>
              </a:rPr>
              <a:t> select </a:t>
            </a:r>
            <a:r>
              <a:rPr lang="en-US" sz="1600" err="1">
                <a:solidFill>
                  <a:srgbClr val="7030A0"/>
                </a:solidFill>
                <a:latin typeface="Abadi"/>
              </a:rPr>
              <a:t>booster_version</a:t>
            </a:r>
            <a:r>
              <a:rPr lang="en-US" sz="1600" dirty="0">
                <a:solidFill>
                  <a:srgbClr val="7030A0"/>
                </a:solidFill>
                <a:latin typeface="Abadi"/>
              </a:rPr>
              <a:t> from SPACEXTBL where "</a:t>
            </a:r>
            <a:r>
              <a:rPr lang="en-US" sz="1600" err="1">
                <a:solidFill>
                  <a:srgbClr val="7030A0"/>
                </a:solidFill>
                <a:latin typeface="Abadi"/>
              </a:rPr>
              <a:t>Landing_Outcome</a:t>
            </a:r>
            <a:r>
              <a:rPr lang="en-US" sz="1600" dirty="0">
                <a:solidFill>
                  <a:srgbClr val="7030A0"/>
                </a:solidFill>
                <a:latin typeface="Abadi"/>
              </a:rPr>
              <a:t>"='Success (drone ship)' and PAYLOAD_MASS__KG_ between 4000 and 6000 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5C27D2-57B7-7C28-E732-3BB4E63F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2460821"/>
            <a:ext cx="10593236" cy="27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Introduction</a:t>
            </a:r>
            <a:endParaRPr lang="en-US" sz="2200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Summary of methodologies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Data Collection &amp; Data Wrangling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EDA &amp; Interactive Visual Analytics Methodology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Predictive Analysis Methodology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EDA with Visualization Results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EDA With SQL Results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Interactive Map with Folium Results</a:t>
            </a:r>
            <a:endParaRPr lang="en-US" dirty="0">
              <a:latin typeface="IBM Plex Mono Text"/>
            </a:endParaRPr>
          </a:p>
          <a:p>
            <a:r>
              <a:rPr lang="en-US" sz="1900" dirty="0" err="1">
                <a:solidFill>
                  <a:srgbClr val="292929"/>
                </a:solidFill>
                <a:latin typeface="IBM Plex Mono Text"/>
              </a:rPr>
              <a:t>Plotly</a:t>
            </a:r>
            <a:r>
              <a:rPr lang="en-US" sz="1900" dirty="0">
                <a:solidFill>
                  <a:srgbClr val="292929"/>
                </a:solidFill>
                <a:latin typeface="IBM Plex Mono Text"/>
              </a:rPr>
              <a:t> Dashboard Results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Predictive Analysis (Classification) Results</a:t>
            </a:r>
            <a:endParaRPr lang="en-US" dirty="0">
              <a:latin typeface="IBM Plex Mono Text"/>
            </a:endParaRPr>
          </a:p>
          <a:p>
            <a:r>
              <a:rPr lang="en-US" sz="1900" dirty="0">
                <a:solidFill>
                  <a:srgbClr val="292929"/>
                </a:solidFill>
                <a:latin typeface="IBM Plex Mono Text"/>
              </a:rPr>
              <a:t>Summary of all results</a:t>
            </a:r>
            <a:endParaRPr lang="en-US" dirty="0">
              <a:latin typeface="IBM Plex Mono Text"/>
            </a:endParaRP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Total Number of Successful and Failure Mission Outcomes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28778" y="5385758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77EB5C-F3D8-7C1A-9F86-7C92B29D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6" y="1625087"/>
            <a:ext cx="9816859" cy="35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IBM Plex Mono SemiBold"/>
              </a:rPr>
              <a:t>Boosters Carried Maximum Payload</a:t>
            </a:r>
            <a:endParaRPr lang="en-US" sz="2400"/>
          </a:p>
          <a:p>
            <a:endParaRPr lang="en-US" sz="2400" dirty="0">
              <a:latin typeface="IBM Plex Mono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14401" y="5917720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9B500F-CACA-D66A-6D3F-1F9C4B42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9" y="1474417"/>
            <a:ext cx="10909538" cy="44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2015 Launch Records</a:t>
            </a:r>
            <a:endParaRPr lang="en-US" dirty="0"/>
          </a:p>
          <a:p>
            <a:endParaRPr lang="en-US" sz="2400" dirty="0">
              <a:latin typeface="IBM Plex Mono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14401" y="5917720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BF9F7-9789-34AC-F4C0-E579E16B6120}"/>
              </a:ext>
            </a:extLst>
          </p:cNvPr>
          <p:cNvSpPr txBox="1"/>
          <p:nvPr/>
        </p:nvSpPr>
        <p:spPr>
          <a:xfrm>
            <a:off x="914401" y="1618891"/>
            <a:ext cx="1044946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>
                <a:solidFill>
                  <a:srgbClr val="7030A0"/>
                </a:solidFill>
                <a:latin typeface="Abadi"/>
              </a:rPr>
              <a:t>%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sql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 select 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substr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(Date, 4, 2) as month, "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Landing_Outcome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", 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Booster_Version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 , 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 from SPACEXTBL where "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Landing_Outcome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" = 'Failure (drone ship)' and </a:t>
            </a:r>
            <a:r>
              <a:rPr lang="en-US" sz="1400" err="1">
                <a:solidFill>
                  <a:srgbClr val="7030A0"/>
                </a:solidFill>
                <a:latin typeface="Abadi"/>
              </a:rPr>
              <a:t>substr</a:t>
            </a:r>
            <a:r>
              <a:rPr lang="en-US" sz="1400" dirty="0">
                <a:solidFill>
                  <a:srgbClr val="7030A0"/>
                </a:solidFill>
                <a:latin typeface="Abadi"/>
              </a:rPr>
              <a:t>(Date,7,4)='2015' </a:t>
            </a:r>
          </a:p>
          <a:p>
            <a:pPr algn="just"/>
            <a:endParaRPr lang="en-US" sz="1400" dirty="0">
              <a:solidFill>
                <a:srgbClr val="7030A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EC0B67-0CB9-4680-2823-05B24649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286823"/>
            <a:ext cx="10363199" cy="3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IBM Plex Mono SemiBold"/>
              </a:rPr>
              <a:t>Rank Landing Outcomes Between 2010-06-04 and 2017-03-20</a:t>
            </a:r>
            <a:endParaRPr lang="en-US" dirty="0"/>
          </a:p>
          <a:p>
            <a:endParaRPr lang="en-US" sz="2400" dirty="0"/>
          </a:p>
          <a:p>
            <a:endParaRPr lang="en-US" sz="2400" dirty="0">
              <a:latin typeface="IBM Plex Mono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2BA3-B67A-FC42-C72C-7B59BAD7E014}"/>
              </a:ext>
            </a:extLst>
          </p:cNvPr>
          <p:cNvSpPr txBox="1"/>
          <p:nvPr/>
        </p:nvSpPr>
        <p:spPr>
          <a:xfrm>
            <a:off x="914401" y="5917720"/>
            <a:ext cx="107657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https://github.com/sinasorme/IBM-Data-Science-Capstone/blob/Module4/jupyter-labs-eda-sql-coursera_sqllite.ipynb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BF9F7-9789-34AC-F4C0-E579E16B6120}"/>
              </a:ext>
            </a:extLst>
          </p:cNvPr>
          <p:cNvSpPr txBox="1"/>
          <p:nvPr/>
        </p:nvSpPr>
        <p:spPr>
          <a:xfrm>
            <a:off x="914401" y="1618891"/>
            <a:ext cx="10449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>
                <a:solidFill>
                  <a:srgbClr val="7030A0"/>
                </a:solidFill>
                <a:ea typeface="+mn-lt"/>
                <a:cs typeface="+mn-lt"/>
              </a:rPr>
              <a:t>•%</a:t>
            </a:r>
            <a:r>
              <a:rPr lang="en-US" sz="1400" dirty="0" err="1">
                <a:solidFill>
                  <a:srgbClr val="7030A0"/>
                </a:solidFill>
                <a:ea typeface="+mn-lt"/>
                <a:cs typeface="+mn-lt"/>
              </a:rPr>
              <a:t>sql</a:t>
            </a:r>
            <a:r>
              <a:rPr lang="en-US" sz="1400" dirty="0">
                <a:solidFill>
                  <a:srgbClr val="7030A0"/>
                </a:solidFill>
                <a:ea typeface="+mn-lt"/>
                <a:cs typeface="+mn-lt"/>
              </a:rPr>
              <a:t> SELECT "</a:t>
            </a:r>
            <a:r>
              <a:rPr lang="en-US" sz="1400" dirty="0" err="1">
                <a:solidFill>
                  <a:srgbClr val="7030A0"/>
                </a:solidFill>
                <a:ea typeface="+mn-lt"/>
                <a:cs typeface="+mn-lt"/>
              </a:rPr>
              <a:t>Landing_Outcome</a:t>
            </a:r>
            <a:r>
              <a:rPr lang="en-US" sz="1400" dirty="0">
                <a:solidFill>
                  <a:srgbClr val="7030A0"/>
                </a:solidFill>
                <a:ea typeface="+mn-lt"/>
                <a:cs typeface="+mn-lt"/>
              </a:rPr>
              <a:t>", count(*) AS count, RANK() OVER (ORDER BY count(*) DESC) AS rank FROM SPACEXTBL WHERE "</a:t>
            </a:r>
            <a:r>
              <a:rPr lang="en-US" sz="1400" dirty="0" err="1">
                <a:solidFill>
                  <a:srgbClr val="7030A0"/>
                </a:solidFill>
                <a:ea typeface="+mn-lt"/>
                <a:cs typeface="+mn-lt"/>
              </a:rPr>
              <a:t>Landing_Outcome</a:t>
            </a:r>
            <a:r>
              <a:rPr lang="en-US" sz="1400" dirty="0">
                <a:solidFill>
                  <a:srgbClr val="7030A0"/>
                </a:solidFill>
                <a:ea typeface="+mn-lt"/>
                <a:cs typeface="+mn-lt"/>
              </a:rPr>
              <a:t>" like 'Success%' and Date between '04-06-2010' and '20-03-2017' GROUP BY "</a:t>
            </a:r>
            <a:r>
              <a:rPr lang="en-US" sz="1400" dirty="0" err="1">
                <a:solidFill>
                  <a:srgbClr val="7030A0"/>
                </a:solidFill>
                <a:ea typeface="+mn-lt"/>
                <a:cs typeface="+mn-lt"/>
              </a:rPr>
              <a:t>Landing_Outcome</a:t>
            </a:r>
            <a:r>
              <a:rPr lang="en-US" sz="1400" dirty="0">
                <a:solidFill>
                  <a:srgbClr val="7030A0"/>
                </a:solidFill>
                <a:ea typeface="+mn-lt"/>
                <a:cs typeface="+mn-lt"/>
              </a:rPr>
              <a:t>" ORDER BY count DESC </a:t>
            </a:r>
            <a:endParaRPr lang="en-US" dirty="0">
              <a:solidFill>
                <a:srgbClr val="7030A0"/>
              </a:solidFill>
            </a:endParaRPr>
          </a:p>
          <a:p>
            <a:pPr algn="just"/>
            <a:endParaRPr lang="en-US" sz="1400" dirty="0">
              <a:solidFill>
                <a:srgbClr val="7030A0"/>
              </a:solidFill>
              <a:latin typeface="Abadi"/>
            </a:endParaRPr>
          </a:p>
          <a:p>
            <a:pPr algn="just"/>
            <a:endParaRPr lang="en-US" sz="1400" dirty="0">
              <a:solidFill>
                <a:srgbClr val="7030A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3D2870-3EBB-8C5D-9604-0A1CA0B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2383767"/>
            <a:ext cx="8738557" cy="34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A3D87CF7-D39B-3BBA-6D75-A321D0583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4" y="2952"/>
            <a:ext cx="12183372" cy="68608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5CB3-4043-2AD7-FFE8-EE713EB26F1B}"/>
              </a:ext>
            </a:extLst>
          </p:cNvPr>
          <p:cNvSpPr txBox="1"/>
          <p:nvPr/>
        </p:nvSpPr>
        <p:spPr>
          <a:xfrm>
            <a:off x="197844" y="310051"/>
            <a:ext cx="391282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Section 3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Launch Sites 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Proximities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28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135087"/>
            <a:ext cx="10515600" cy="721714"/>
          </a:xfrm>
        </p:spPr>
        <p:txBody>
          <a:bodyPr/>
          <a:lstStyle/>
          <a:p>
            <a:r>
              <a:rPr lang="en-US" sz="2400" dirty="0">
                <a:latin typeface="IBM Plex Mono SemiBold"/>
              </a:rPr>
              <a:t>Folium Map Screenshot 1</a:t>
            </a:r>
            <a:endParaRPr lang="en-US" sz="2400">
              <a:latin typeface="IBM Plex Mono SemiBold"/>
            </a:endParaRPr>
          </a:p>
          <a:p>
            <a:endParaRPr lang="en-US" sz="2400" dirty="0">
              <a:solidFill>
                <a:srgbClr val="002060"/>
              </a:solidFill>
              <a:latin typeface="IBM Plex Mono SemiBold"/>
            </a:endParaRP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80268F0A-9239-19B8-8C50-9FFD68D4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618939"/>
            <a:ext cx="11225840" cy="55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1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135087"/>
            <a:ext cx="10515600" cy="721714"/>
          </a:xfrm>
        </p:spPr>
        <p:txBody>
          <a:bodyPr/>
          <a:lstStyle/>
          <a:p>
            <a:r>
              <a:rPr lang="en-US" sz="2400" dirty="0">
                <a:latin typeface="IBM Plex Mono SemiBold"/>
              </a:rPr>
              <a:t>Folium Map Screenshot 2</a:t>
            </a:r>
          </a:p>
          <a:p>
            <a:endParaRPr lang="en-US" sz="2400" dirty="0">
              <a:solidFill>
                <a:srgbClr val="002060"/>
              </a:solidFill>
              <a:latin typeface="IBM Plex Mono SemiBold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07DF8283-B155-3C41-3D8D-A5896567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9" y="691454"/>
            <a:ext cx="10737010" cy="52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0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35A-F42A-0AAB-5671-0728B2AB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135087"/>
            <a:ext cx="10515600" cy="721714"/>
          </a:xfrm>
        </p:spPr>
        <p:txBody>
          <a:bodyPr/>
          <a:lstStyle/>
          <a:p>
            <a:r>
              <a:rPr lang="en-US" sz="2400" dirty="0">
                <a:latin typeface="IBM Plex Mono SemiBold"/>
              </a:rPr>
              <a:t>Folium Map Screenshot 3</a:t>
            </a:r>
          </a:p>
          <a:p>
            <a:endParaRPr lang="en-US" sz="2400" dirty="0">
              <a:solidFill>
                <a:srgbClr val="002060"/>
              </a:solidFill>
              <a:latin typeface="IBM Plex Mono SemiBold"/>
            </a:endParaRPr>
          </a:p>
        </p:txBody>
      </p:sp>
      <p:pic>
        <p:nvPicPr>
          <p:cNvPr id="4" name="Picture 3" descr="A map with lines and dots&#10;&#10;Description automatically generated">
            <a:extLst>
              <a:ext uri="{FF2B5EF4-FFF2-40B4-BE49-F238E27FC236}">
                <a16:creationId xmlns:a16="http://schemas.microsoft.com/office/drawing/2014/main" id="{E27F7714-101B-E0A0-14A4-EEF7659B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7" y="950601"/>
            <a:ext cx="10880784" cy="49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8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A3D87CF7-D39B-3BBA-6D75-A321D0583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4" y="2952"/>
            <a:ext cx="12183372" cy="68608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5CB3-4043-2AD7-FFE8-EE713EB26F1B}"/>
              </a:ext>
            </a:extLst>
          </p:cNvPr>
          <p:cNvSpPr txBox="1"/>
          <p:nvPr/>
        </p:nvSpPr>
        <p:spPr>
          <a:xfrm>
            <a:off x="197844" y="310051"/>
            <a:ext cx="451667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Section 4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Build a Dashboard with </a:t>
            </a:r>
            <a:r>
              <a:rPr lang="en-US" sz="2000" b="1" dirty="0" err="1">
                <a:solidFill>
                  <a:schemeClr val="bg1"/>
                </a:solidFill>
                <a:latin typeface="Segoe UI"/>
                <a:cs typeface="Segoe UI"/>
              </a:rPr>
              <a:t>Plotly</a:t>
            </a:r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 Dash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2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757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</a:rPr>
              <a:t>https://github.com/sinasorme/IBM-Data-Science-Capstone/blob/Module3/spacex_dash_app.py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292929"/>
                </a:solidFill>
                <a:latin typeface="IBM Plex Mono Text"/>
              </a:rPr>
              <a:t>Project background and context</a:t>
            </a:r>
            <a:endParaRPr lang="en-US" b="1"/>
          </a:p>
          <a:p>
            <a:pPr marL="0" indent="0" algn="just">
              <a:buNone/>
            </a:pPr>
            <a:r>
              <a:rPr lang="en-US" sz="1800" dirty="0">
                <a:solidFill>
                  <a:srgbClr val="292929"/>
                </a:solidFill>
                <a:latin typeface="Times New Roman"/>
                <a:cs typeface="Times New Roman"/>
              </a:rPr>
              <a:t>SpaceX advertises Falcon 9 rocket launches on its website with a cost of 62 million dollars; other providers cost upwards of 165 million dollars each, much of the savings is because SpaceX can reuse the first stage.</a:t>
            </a:r>
            <a:endParaRPr lang="en-US" dirty="0"/>
          </a:p>
          <a:p>
            <a:pPr algn="just"/>
            <a:endParaRPr lang="en-US" sz="1800" dirty="0">
              <a:solidFill>
                <a:srgbClr val="292929"/>
              </a:solidFill>
              <a:latin typeface="Times New Roman"/>
              <a:cs typeface="Times New Roman"/>
            </a:endParaRPr>
          </a:p>
          <a:p>
            <a:pPr algn="just"/>
            <a:endParaRPr lang="en-US" sz="1800" dirty="0">
              <a:solidFill>
                <a:srgbClr val="292929"/>
              </a:solidFill>
              <a:latin typeface="Times New Roman"/>
              <a:cs typeface="Times New Roman"/>
            </a:endParaRPr>
          </a:p>
          <a:p>
            <a:r>
              <a:rPr lang="en-US" sz="2200" b="1" dirty="0">
                <a:solidFill>
                  <a:srgbClr val="292929"/>
                </a:solidFill>
                <a:latin typeface="IBM Plex Mono Text"/>
              </a:rPr>
              <a:t>Problems you want to find answers</a:t>
            </a:r>
            <a:endParaRPr lang="en-US" b="1"/>
          </a:p>
          <a:p>
            <a:pPr marL="0" indent="0">
              <a:buNone/>
            </a:pPr>
            <a:r>
              <a:rPr lang="en-US" sz="1800" dirty="0">
                <a:solidFill>
                  <a:srgbClr val="292929"/>
                </a:solidFill>
                <a:latin typeface="Times New Roman"/>
                <a:cs typeface="Times New Roman"/>
              </a:rPr>
              <a:t>If we can determine if the first stage will land, we can determine the cost of a launch</a:t>
            </a:r>
            <a:endParaRPr lang="en-US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C373A5-5149-E084-D2E7-80AF53E6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6" y="1423928"/>
            <a:ext cx="10535727" cy="48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0697B9-B2FF-4E0D-1350-111B382A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1352073"/>
            <a:ext cx="10435085" cy="47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05B59A-660E-8277-FFC2-A8E641A1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1515762"/>
            <a:ext cx="10161916" cy="45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A3D87CF7-D39B-3BBA-6D75-A321D0583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4" y="2952"/>
            <a:ext cx="12183372" cy="68608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5CB3-4043-2AD7-FFE8-EE713EB26F1B}"/>
              </a:ext>
            </a:extLst>
          </p:cNvPr>
          <p:cNvSpPr txBox="1"/>
          <p:nvPr/>
        </p:nvSpPr>
        <p:spPr>
          <a:xfrm>
            <a:off x="197844" y="310051"/>
            <a:ext cx="4516676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Section 5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Predictive Analysis</a:t>
            </a:r>
            <a:b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</a:br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(Classification)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BM Plex Mono SemiBold"/>
              </a:rPr>
              <a:t>Classification Accuracy</a:t>
            </a:r>
            <a:endParaRPr lang="en-US" sz="2400" dirty="0"/>
          </a:p>
        </p:txBody>
      </p:sp>
      <p:pic>
        <p:nvPicPr>
          <p:cNvPr id="10" name="Picture 9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B8EB1659-A24F-555A-D57E-51927FF4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2" y="1368481"/>
            <a:ext cx="8335992" cy="42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107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B49CB"/>
                </a:solidFill>
                <a:latin typeface="IBM Plex Mono SemiBold"/>
              </a:rPr>
              <a:t>Confusion Matrix</a:t>
            </a:r>
            <a:endParaRPr lang="en-US" sz="2400" dirty="0"/>
          </a:p>
        </p:txBody>
      </p:sp>
      <p:pic>
        <p:nvPicPr>
          <p:cNvPr id="9" name="Picture 8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BD69A081-BB1B-9521-852A-4D0012ED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1538669"/>
            <a:ext cx="9356784" cy="46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3CE5-7B93-364B-F502-CD6D5AAD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B49CB"/>
                </a:solidFill>
                <a:latin typeface="IBM Plex Mono SemiBold"/>
              </a:rPr>
              <a:t>Conclusions</a:t>
            </a:r>
            <a:endParaRPr lang="en-US" sz="2400" dirty="0">
              <a:latin typeface="IBM Plex Mono SemiBold"/>
            </a:endParaRPr>
          </a:p>
          <a:p>
            <a:endParaRPr lang="en-US" sz="2400" dirty="0">
              <a:solidFill>
                <a:srgbClr val="0B49CB"/>
              </a:solidFill>
            </a:endParaRP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27D18-37E2-FAD0-AEC1-EEE13E8EB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292929"/>
                </a:solidFill>
                <a:latin typeface="IBM Plex Mono Text"/>
              </a:rPr>
              <a:t>The Decision Tree model has the best prediction accuracy.</a:t>
            </a:r>
            <a:endParaRPr lang="en-US">
              <a:latin typeface="IBM Plex Mono Text"/>
            </a:endParaRPr>
          </a:p>
          <a:p>
            <a:r>
              <a:rPr lang="en-US" sz="2200" dirty="0">
                <a:solidFill>
                  <a:srgbClr val="292929"/>
                </a:solidFill>
                <a:latin typeface="IBM Plex Mono Text"/>
              </a:rPr>
              <a:t>Low weighted payloads has a better success rate than the heavier payloads.</a:t>
            </a:r>
            <a:endParaRPr lang="en-US" dirty="0">
              <a:latin typeface="IBM Plex Mono Text"/>
            </a:endParaRPr>
          </a:p>
          <a:p>
            <a:r>
              <a:rPr lang="en-US" sz="2200" dirty="0">
                <a:solidFill>
                  <a:srgbClr val="292929"/>
                </a:solidFill>
                <a:latin typeface="IBM Plex Mono Text"/>
              </a:rPr>
              <a:t>The success rates for SpaceX launches have increased significantly in recent years. </a:t>
            </a:r>
            <a:endParaRPr lang="en-US" dirty="0"/>
          </a:p>
          <a:p>
            <a:r>
              <a:rPr lang="en-US" sz="2200">
                <a:solidFill>
                  <a:srgbClr val="292929"/>
                </a:solidFill>
                <a:latin typeface="IBM Plex Mono Text"/>
              </a:rPr>
              <a:t>KSC LC 39A had the most successful launches among all other sites.</a:t>
            </a:r>
            <a:endParaRPr lang="en-US">
              <a:latin typeface="IBM Plex Mono Text"/>
            </a:endParaRPr>
          </a:p>
          <a:p>
            <a:r>
              <a:rPr lang="en-US" sz="2200">
                <a:solidFill>
                  <a:srgbClr val="292929"/>
                </a:solidFill>
                <a:latin typeface="IBM Plex Mono Text"/>
              </a:rPr>
              <a:t> Orbit GEO,HEO,SSO,ES L1 had the best Success Rate.</a:t>
            </a:r>
            <a:endParaRPr lang="en-US">
              <a:latin typeface="IBM Plex Mono Tex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33501-4DBB-7DCD-73D2-945D9345F983}"/>
              </a:ext>
            </a:extLst>
          </p:cNvPr>
          <p:cNvSpPr txBox="1"/>
          <p:nvPr/>
        </p:nvSpPr>
        <p:spPr>
          <a:xfrm>
            <a:off x="943155" y="1892060"/>
            <a:ext cx="1049259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A3D87CF7-D39B-3BBA-6D75-A321D0583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4" y="2952"/>
            <a:ext cx="12183372" cy="68608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5CB3-4043-2AD7-FFE8-EE713EB26F1B}"/>
              </a:ext>
            </a:extLst>
          </p:cNvPr>
          <p:cNvSpPr txBox="1"/>
          <p:nvPr/>
        </p:nvSpPr>
        <p:spPr>
          <a:xfrm>
            <a:off x="197844" y="310051"/>
            <a:ext cx="391282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Section 1</a:t>
            </a:r>
            <a:endParaRPr lang="en-US" sz="20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"/>
                <a:cs typeface="Segoe UI"/>
              </a:rPr>
              <a:t>Methodology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7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6283" y="1494945"/>
            <a:ext cx="7801969" cy="5070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B49CB"/>
                </a:solidFill>
                <a:latin typeface="IBM Plex Mono Text"/>
              </a:rPr>
              <a:t>Executive Summary</a:t>
            </a:r>
            <a:endParaRPr lang="en-US" sz="2000" dirty="0">
              <a:solidFill>
                <a:srgbClr val="292929"/>
              </a:solidFill>
              <a:latin typeface="IBM Plex Mono Text"/>
            </a:endParaRPr>
          </a:p>
          <a:p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Data collection methodology</a:t>
            </a:r>
            <a:r>
              <a:rPr lang="en-US" sz="2000" dirty="0">
                <a:solidFill>
                  <a:srgbClr val="292929"/>
                </a:solidFill>
                <a:latin typeface="IBM Plex Mono Text"/>
              </a:rPr>
              <a:t>:</a:t>
            </a:r>
            <a:endParaRPr lang="en-US" dirty="0"/>
          </a:p>
          <a:p>
            <a:pPr lvl="1"/>
            <a:r>
              <a:rPr lang="en-US" sz="1400" dirty="0">
                <a:solidFill>
                  <a:srgbClr val="767171"/>
                </a:solidFill>
                <a:latin typeface="IBM Plex Mono Text"/>
              </a:rPr>
              <a:t>SpaceX Rest API</a:t>
            </a:r>
            <a:endParaRPr lang="en-US" sz="1400"/>
          </a:p>
          <a:p>
            <a:pPr lvl="1"/>
            <a:r>
              <a:rPr lang="en-US" sz="1400" dirty="0">
                <a:solidFill>
                  <a:srgbClr val="767171"/>
                </a:solidFill>
                <a:latin typeface="IBM Plex Mono Text"/>
              </a:rPr>
              <a:t>Web Scrapping from SpaceX Wikipedia webpage</a:t>
            </a:r>
            <a:endParaRPr lang="en-US" sz="1400"/>
          </a:p>
          <a:p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Perform data wrangling</a:t>
            </a:r>
            <a:endParaRPr lang="en-US" b="1" dirty="0"/>
          </a:p>
          <a:p>
            <a:pPr lvl="1"/>
            <a:r>
              <a:rPr lang="en-US" sz="1400" dirty="0">
                <a:solidFill>
                  <a:srgbClr val="767171"/>
                </a:solidFill>
                <a:latin typeface="IBM Plex Mono Text"/>
              </a:rPr>
              <a:t>Hot Encoding data fields</a:t>
            </a:r>
            <a:endParaRPr lang="en-US" sz="1400"/>
          </a:p>
          <a:p>
            <a:pPr lvl="1"/>
            <a:r>
              <a:rPr lang="en-US" sz="1400" dirty="0">
                <a:solidFill>
                  <a:srgbClr val="767171"/>
                </a:solidFill>
                <a:latin typeface="IBM Plex Mono Text"/>
              </a:rPr>
              <a:t>Data Cleaning: Correcting and Cleaning null values &amp; irrelevant columns</a:t>
            </a:r>
            <a:endParaRPr lang="en-US" sz="1400"/>
          </a:p>
          <a:p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Perform exploratory data analysis (EDA) using visualization and SQL</a:t>
            </a:r>
            <a:endParaRPr lang="en-US" b="1"/>
          </a:p>
          <a:p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Perform interactive visual analytics using Folium and </a:t>
            </a:r>
            <a:r>
              <a:rPr lang="en-US" sz="2000" b="1" dirty="0" err="1">
                <a:solidFill>
                  <a:srgbClr val="292929"/>
                </a:solidFill>
                <a:latin typeface="IBM Plex Mono Text"/>
              </a:rPr>
              <a:t>Plotly</a:t>
            </a:r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 Dash</a:t>
            </a:r>
            <a:endParaRPr lang="en-US" b="1"/>
          </a:p>
          <a:p>
            <a:r>
              <a:rPr lang="en-US" sz="2000" b="1" dirty="0">
                <a:solidFill>
                  <a:srgbClr val="292929"/>
                </a:solidFill>
                <a:latin typeface="IBM Plex Mono Text"/>
              </a:rPr>
              <a:t>Perform predictive analysis using classification models</a:t>
            </a:r>
            <a:endParaRPr lang="en-US" b="1" dirty="0"/>
          </a:p>
          <a:p>
            <a:pPr lvl="1"/>
            <a:r>
              <a:rPr lang="en-US" sz="1400" dirty="0">
                <a:solidFill>
                  <a:srgbClr val="767171"/>
                </a:solidFill>
                <a:latin typeface="IBM Plex Mono Text"/>
              </a:rPr>
              <a:t>Different algorithm such as: Logistic Regression, K-Nearest Neighbors, Support Vector Machine, Decision Tree model have been deployed and evaluated to find the best method. </a:t>
            </a:r>
            <a:endParaRPr lang="en-US" sz="140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Data Collection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D42C4-EC4D-66C5-2BC7-A685CB5E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498600"/>
            <a:ext cx="6567577" cy="712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7FA36-26FB-6824-8589-ACCAD6B4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54" y="2282046"/>
            <a:ext cx="813040" cy="115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302BEB-5CB5-D584-6339-8813111B9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17" y="4668688"/>
            <a:ext cx="803515" cy="1158097"/>
          </a:xfrm>
          <a:prstGeom prst="rect">
            <a:avLst/>
          </a:prstGeom>
        </p:spPr>
      </p:pic>
      <p:pic>
        <p:nvPicPr>
          <p:cNvPr id="10" name="Picture 9" descr="A green rectangles with white text&#10;&#10;Description automatically generated">
            <a:extLst>
              <a:ext uri="{FF2B5EF4-FFF2-40B4-BE49-F238E27FC236}">
                <a16:creationId xmlns:a16="http://schemas.microsoft.com/office/drawing/2014/main" id="{74E750C3-70EF-277A-7FB8-E20767EE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930" y="1618202"/>
            <a:ext cx="7775273" cy="2500160"/>
          </a:xfrm>
          <a:prstGeom prst="rect">
            <a:avLst/>
          </a:prstGeom>
        </p:spPr>
      </p:pic>
      <p:pic>
        <p:nvPicPr>
          <p:cNvPr id="12" name="Picture 11" descr="A yellow and grey rectangular sign&#10;&#10;Description automatically generated">
            <a:extLst>
              <a:ext uri="{FF2B5EF4-FFF2-40B4-BE49-F238E27FC236}">
                <a16:creationId xmlns:a16="http://schemas.microsoft.com/office/drawing/2014/main" id="{FD6B6F1F-1EE6-E700-5F4F-649BF2373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929" y="4103697"/>
            <a:ext cx="7775273" cy="22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931E7-1E0A-1C8A-15A1-7908D584A7F0}"/>
              </a:ext>
            </a:extLst>
          </p:cNvPr>
          <p:cNvSpPr txBox="1"/>
          <p:nvPr/>
        </p:nvSpPr>
        <p:spPr>
          <a:xfrm>
            <a:off x="842513" y="1575758"/>
            <a:ext cx="60356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200" dirty="0">
                <a:latin typeface="Abadi"/>
              </a:rPr>
              <a:t>Data collection with SpaceX REST calls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5870DC0-997F-825C-D99D-0A5145D7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4" y="2074683"/>
            <a:ext cx="10003764" cy="3585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821B7D-4709-F1A7-80B1-63CAB5C32CD1}"/>
              </a:ext>
            </a:extLst>
          </p:cNvPr>
          <p:cNvSpPr txBox="1"/>
          <p:nvPr/>
        </p:nvSpPr>
        <p:spPr>
          <a:xfrm>
            <a:off x="943156" y="5730815"/>
            <a:ext cx="109526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https://github.com/sinasorme/IBM-Data-Science-Capstone/blob/Module1/jupyter-labs-spacex-data-collection-api%20(2).ipynb</a:t>
            </a:r>
          </a:p>
        </p:txBody>
      </p:sp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6" y="365125"/>
            <a:ext cx="10544354" cy="87986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Data collection - Scraping</a:t>
            </a:r>
            <a:endParaRPr lang="en-US" sz="2800" dirty="0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1783B73-0269-8C72-8A0D-30507D83F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426" y="1324899"/>
            <a:ext cx="5181600" cy="780789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D9C633-2E75-FD50-78D1-B335F659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809752"/>
            <a:ext cx="8724180" cy="2246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47D46-BD29-F27A-FAF0-9C670C49D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78" y="3125638"/>
            <a:ext cx="891883" cy="26626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29E6CB8-298E-F498-16A5-4109AB5D8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589" y="3263402"/>
            <a:ext cx="4180935" cy="3594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27427-F4D2-B57F-5809-CA150A654364}"/>
              </a:ext>
            </a:extLst>
          </p:cNvPr>
          <p:cNvSpPr txBox="1"/>
          <p:nvPr/>
        </p:nvSpPr>
        <p:spPr>
          <a:xfrm>
            <a:off x="6996023" y="5472023"/>
            <a:ext cx="4727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E659B"/>
                </a:solidFill>
              </a:rPr>
              <a:t>https://github.com/sinasorme/IBM-Data-Science-Capstone/blob/Module1/jupyter-labs-webscraping%20(2).ipynb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361</Words>
  <Application>Microsoft Office PowerPoint</Application>
  <PresentationFormat>Widescreen</PresentationFormat>
  <Paragraphs>111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SLIDE_TEMPLATE_skill_network</vt:lpstr>
      <vt:lpstr>Wining Space Race with Data Science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PROGRAMMING LANGUAGE TRENDS</vt:lpstr>
      <vt:lpstr>Data collection - Scraping</vt:lpstr>
      <vt:lpstr>DATA Wrangling</vt:lpstr>
      <vt:lpstr>EDA with Data Visualization</vt:lpstr>
      <vt:lpstr>EDA with SQL</vt:lpstr>
      <vt:lpstr>Build an Interactive Map with Folium </vt:lpstr>
      <vt:lpstr>Build a Dashboard with Plotly Dash </vt:lpstr>
      <vt:lpstr>Predictive Analysis (Classification) </vt:lpstr>
      <vt:lpstr>Results</vt:lpstr>
      <vt:lpstr>PowerPoint Presentation</vt:lpstr>
      <vt:lpstr>Flight Number vs. Launch Site </vt:lpstr>
      <vt:lpstr>Payload vs. Launch Site </vt:lpstr>
      <vt:lpstr>Success Rate vs. Orbit Type </vt:lpstr>
      <vt:lpstr>Flight Number vs. Orbit Type </vt:lpstr>
      <vt:lpstr>Payload vs. Orbit Type </vt:lpstr>
      <vt:lpstr>Launch Success Yearly Trend </vt:lpstr>
      <vt:lpstr>All Launch Site Names </vt:lpstr>
      <vt:lpstr>Launch Site Names Begin with 'CCA' </vt:lpstr>
      <vt:lpstr>Total Payload Mass </vt:lpstr>
      <vt:lpstr>Average Payload Mass by F9 v1.1 </vt:lpstr>
      <vt:lpstr>First Successful Ground Landing Date</vt:lpstr>
      <vt:lpstr>Successful Drone Ship Landing with Payload between 4000 and 6000 </vt:lpstr>
      <vt:lpstr>Total Number of Successful and Failure Mission Outcomes</vt:lpstr>
      <vt:lpstr>Boosters Carried Maximum Payload </vt:lpstr>
      <vt:lpstr>2015 Launch Records </vt:lpstr>
      <vt:lpstr>Rank Landing Outcomes Between 2010-06-04 and 2017-03-20  </vt:lpstr>
      <vt:lpstr>PowerPoint Presentation</vt:lpstr>
      <vt:lpstr>Folium Map Screenshot 1 </vt:lpstr>
      <vt:lpstr>Folium Map Screenshot 2 </vt:lpstr>
      <vt:lpstr>Folium Map Screenshot 3 </vt:lpstr>
      <vt:lpstr>PowerPoint Presentation</vt:lpstr>
      <vt:lpstr>DASHBOARD</vt:lpstr>
      <vt:lpstr>DASHBOARD TAB 1</vt:lpstr>
      <vt:lpstr>DASHBOARD TAB 2</vt:lpstr>
      <vt:lpstr>DASHBOARD TAB 3</vt:lpstr>
      <vt:lpstr>PowerPoint Presentation</vt:lpstr>
      <vt:lpstr>Classification Accuracy</vt:lpstr>
      <vt:lpstr>Confusion Matrix</vt:lpstr>
      <vt:lpstr>Conclusions  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Pratiksha Verma</cp:lastModifiedBy>
  <cp:revision>698</cp:revision>
  <dcterms:created xsi:type="dcterms:W3CDTF">2020-10-28T18:29:43Z</dcterms:created>
  <dcterms:modified xsi:type="dcterms:W3CDTF">2023-08-26T13:56:49Z</dcterms:modified>
</cp:coreProperties>
</file>